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1" r:id="rId17"/>
    <p:sldId id="262" r:id="rId18"/>
    <p:sldId id="263" r:id="rId19"/>
    <p:sldId id="264" r:id="rId20"/>
    <p:sldId id="265" r:id="rId21"/>
    <p:sldId id="273" r:id="rId22"/>
    <p:sldId id="272" r:id="rId23"/>
    <p:sldId id="271" r:id="rId24"/>
    <p:sldId id="267" r:id="rId25"/>
    <p:sldId id="268" r:id="rId26"/>
    <p:sldId id="274" r:id="rId27"/>
    <p:sldId id="275" r:id="rId28"/>
    <p:sldId id="276" r:id="rId29"/>
    <p:sldId id="277" r:id="rId30"/>
    <p:sldId id="278" r:id="rId31"/>
    <p:sldId id="279" r:id="rId32"/>
    <p:sldId id="269" r:id="rId33"/>
    <p:sldId id="290" r:id="rId34"/>
    <p:sldId id="293" r:id="rId35"/>
    <p:sldId id="294" r:id="rId36"/>
    <p:sldId id="295" r:id="rId37"/>
    <p:sldId id="296" r:id="rId38"/>
    <p:sldId id="297" r:id="rId39"/>
    <p:sldId id="298" r:id="rId40"/>
    <p:sldId id="291" r:id="rId41"/>
    <p:sldId id="292" r:id="rId42"/>
    <p:sldId id="27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003399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graphicFrame>
        <p:nvGraphicFramePr>
          <p:cNvPr id="1026" name="Object 86"/>
          <p:cNvGraphicFramePr>
            <a:graphicFrameLocks noChangeAspect="1"/>
          </p:cNvGraphicFramePr>
          <p:nvPr/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1045" r:id="rId3" imgW="13937020" imgH="5409524" progId="">
              <p:embed/>
            </p:oleObj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77FF9-3AED-4FBA-927B-0E1C29D1512B}" type="datetimeFigureOut">
              <a:rPr lang="en-US" smtClean="0"/>
              <a:pPr/>
              <a:t>10/4/2020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23A38-DFAC-48EE-8299-5225B27F36F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77FF9-3AED-4FBA-927B-0E1C29D1512B}" type="datetimeFigureOut">
              <a:rPr lang="en-US" smtClean="0"/>
              <a:pPr/>
              <a:t>10/4/2020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23A38-DFAC-48EE-8299-5225B27F36F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6644" cy="7857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357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77FF9-3AED-4FBA-927B-0E1C29D1512B}" type="datetimeFigureOut">
              <a:rPr lang="en-US" smtClean="0"/>
              <a:pPr/>
              <a:t>10/4/2020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23A38-DFAC-48EE-8299-5225B27F36F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77FF9-3AED-4FBA-927B-0E1C29D1512B}" type="datetimeFigureOut">
              <a:rPr lang="en-US" smtClean="0"/>
              <a:pPr/>
              <a:t>10/4/2020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23A38-DFAC-48EE-8299-5225B27F36F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77FF9-3AED-4FBA-927B-0E1C29D1512B}" type="datetimeFigureOut">
              <a:rPr lang="en-US" smtClean="0"/>
              <a:pPr/>
              <a:t>10/4/2020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23A38-DFAC-48EE-8299-5225B27F36F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77FF9-3AED-4FBA-927B-0E1C29D1512B}" type="datetimeFigureOut">
              <a:rPr lang="en-US" smtClean="0"/>
              <a:pPr/>
              <a:t>10/4/2020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23A38-DFAC-48EE-8299-5225B27F36F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77FF9-3AED-4FBA-927B-0E1C29D1512B}" type="datetimeFigureOut">
              <a:rPr lang="en-US" smtClean="0"/>
              <a:pPr/>
              <a:t>10/4/2020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23A38-DFAC-48EE-8299-5225B27F36F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77FF9-3AED-4FBA-927B-0E1C29D1512B}" type="datetimeFigureOut">
              <a:rPr lang="en-US" smtClean="0"/>
              <a:pPr/>
              <a:t>10/4/2020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23A38-DFAC-48EE-8299-5225B27F36F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0" y="6492875"/>
            <a:ext cx="350043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© LPU :: CSE101 C Programming </a:t>
            </a:r>
            <a:endParaRPr kumimoji="0" lang="en-I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050" name="Object 86"/>
          <p:cNvGraphicFramePr>
            <a:graphicFrameLocks noChangeAspect="1"/>
          </p:cNvGraphicFramePr>
          <p:nvPr/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2069" r:id="rId16" imgW="13937020" imgH="5409524" progId="">
              <p:embed/>
            </p:oleObj>
          </a:graphicData>
        </a:graphic>
      </p:graphicFrame>
      <p:cxnSp>
        <p:nvCxnSpPr>
          <p:cNvPr id="9" name="Straight Connector 8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openxmlformats.org/officeDocument/2006/relationships/image" Target="../media/image3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48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pp.sh/" TargetMode="External"/><Relationship Id="rId2" Type="http://schemas.openxmlformats.org/officeDocument/2006/relationships/hyperlink" Target="http://www.codeblocks.org/download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syl%20ip%20zero%20lec/CSE101%20sy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syl%20ip%20zero%20lec/CSE101%20ip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85860"/>
            <a:ext cx="9144000" cy="168433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CSE101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Computer Programming</a:t>
            </a:r>
            <a:endParaRPr kumimoji="0" lang="en-IN" sz="4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8662" y="2928934"/>
            <a:ext cx="70580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1868" y="3071810"/>
            <a:ext cx="20113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C0000"/>
                </a:solidFill>
                <a:latin typeface="Arial Rounded MT Bold" pitchFamily="34" charset="0"/>
                <a:cs typeface="+mn-cs"/>
              </a:rPr>
              <a:t>Lecture #0</a:t>
            </a:r>
            <a:endParaRPr lang="en-IN" sz="2400" dirty="0">
              <a:solidFill>
                <a:srgbClr val="CC0000"/>
              </a:solidFill>
              <a:latin typeface="Arial Rounded MT Bold" pitchFamily="34" charset="0"/>
              <a:cs typeface="+mn-cs"/>
            </a:endParaRPr>
          </a:p>
        </p:txBody>
      </p:sp>
      <p:pic>
        <p:nvPicPr>
          <p:cNvPr id="17410" name="Picture 2" descr="Image result for c lang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643314"/>
            <a:ext cx="3452820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Daily routine</a:t>
            </a:r>
            <a:endParaRPr lang="en-IN" sz="48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268760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1377827"/>
              </p:ext>
            </p:extLst>
          </p:nvPr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5122" r:id="rId3" imgW="13937020" imgH="5409524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051720" y="2132856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14127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Let us explore more as the day goes by…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6" name="AutoShape 4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AutoShape 6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8" name="Group 11"/>
          <p:cNvGrpSpPr/>
          <p:nvPr/>
        </p:nvGrpSpPr>
        <p:grpSpPr>
          <a:xfrm>
            <a:off x="460375" y="2134313"/>
            <a:ext cx="3539495" cy="3454927"/>
            <a:chOff x="460375" y="2134313"/>
            <a:chExt cx="3539495" cy="3454927"/>
          </a:xfrm>
        </p:grpSpPr>
        <p:pic>
          <p:nvPicPr>
            <p:cNvPr id="37890" name="Picture 2" descr="http://toonclips.com/600/670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134313"/>
              <a:ext cx="3073524" cy="317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0375" y="5219908"/>
              <a:ext cx="35394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Going for a morning 0900 AM Class</a:t>
              </a:r>
              <a:endParaRPr lang="en-IN" b="1" dirty="0"/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4860032" y="1997551"/>
            <a:ext cx="3330981" cy="3528973"/>
            <a:chOff x="4860032" y="1997551"/>
            <a:chExt cx="3330981" cy="3528973"/>
          </a:xfrm>
        </p:grpSpPr>
        <p:pic>
          <p:nvPicPr>
            <p:cNvPr id="37892" name="Picture 4" descr="http://vecto.rs/1024/vector-of-a-happy-cartoon-summer-man-walking-with-a-big-smile-by-ron-leishman-2746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97551"/>
              <a:ext cx="3143980" cy="320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48064" y="5157192"/>
              <a:ext cx="30429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Going for a movie at 0900 AM</a:t>
              </a:r>
              <a:endParaRPr lang="en-IN" b="1" dirty="0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512" y="6520259"/>
            <a:ext cx="512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1069728" y="5930116"/>
            <a:ext cx="7076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It is all about </a:t>
            </a:r>
            <a:r>
              <a:rPr lang="en-US" sz="2800" b="1" u="sng" dirty="0" smtClean="0">
                <a:solidFill>
                  <a:srgbClr val="FF0000"/>
                </a:solidFill>
              </a:rPr>
              <a:t>WHICH</a:t>
            </a:r>
            <a:r>
              <a:rPr lang="en-US" sz="2800" b="1" dirty="0" smtClean="0">
                <a:solidFill>
                  <a:srgbClr val="FF0000"/>
                </a:solidFill>
              </a:rPr>
              <a:t> program is loaded </a:t>
            </a:r>
            <a:r>
              <a:rPr lang="en-US" sz="2800" b="1" u="sng" dirty="0" smtClean="0">
                <a:solidFill>
                  <a:srgbClr val="FF0000"/>
                </a:solidFill>
              </a:rPr>
              <a:t>WHEN</a:t>
            </a:r>
            <a:endParaRPr lang="en-IN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Daily routine</a:t>
            </a:r>
            <a:endParaRPr lang="en-IN" sz="48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268760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8791352"/>
              </p:ext>
            </p:extLst>
          </p:nvPr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6146" r:id="rId3" imgW="13937020" imgH="5409524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051720" y="2132856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14127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flow changes 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6" name="AutoShape 4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AutoShape 6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37890" name="Picture 2" descr="http://toonclips.com/600/6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54809"/>
            <a:ext cx="2129376" cy="15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vecto.rs/1024/vector-of-a-happy-cartoon-summer-man-walking-with-a-big-smile-by-ron-leishman-274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365" y="4293096"/>
            <a:ext cx="1473437" cy="15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Alternate Process 15"/>
          <p:cNvSpPr/>
          <p:nvPr/>
        </p:nvSpPr>
        <p:spPr>
          <a:xfrm>
            <a:off x="3779021" y="1916832"/>
            <a:ext cx="1080120" cy="43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275856" y="3264736"/>
            <a:ext cx="2088232" cy="102836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Where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Go?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9021" y="2636912"/>
            <a:ext cx="10801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Go!!!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6" idx="2"/>
            <a:endCxn id="17" idx="0"/>
          </p:cNvCxnSpPr>
          <p:nvPr/>
        </p:nvCxnSpPr>
        <p:spPr>
          <a:xfrm>
            <a:off x="4319081" y="234888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8" idx="0"/>
          </p:cNvCxnSpPr>
          <p:nvPr/>
        </p:nvCxnSpPr>
        <p:spPr>
          <a:xfrm>
            <a:off x="4319081" y="3068960"/>
            <a:ext cx="891" cy="195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8" idx="1"/>
            <a:endCxn id="37890" idx="0"/>
          </p:cNvCxnSpPr>
          <p:nvPr/>
        </p:nvCxnSpPr>
        <p:spPr>
          <a:xfrm rot="10800000" flipV="1">
            <a:off x="1820264" y="3778915"/>
            <a:ext cx="1455592" cy="57589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8" idx="3"/>
            <a:endCxn id="37892" idx="0"/>
          </p:cNvCxnSpPr>
          <p:nvPr/>
        </p:nvCxnSpPr>
        <p:spPr>
          <a:xfrm>
            <a:off x="5364088" y="3778916"/>
            <a:ext cx="1373996" cy="5141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48059" y="350100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5364088" y="3501008"/>
            <a:ext cx="77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</a:t>
            </a:r>
            <a:endParaRPr lang="en-IN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1280203" y="6165304"/>
            <a:ext cx="1080120" cy="43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Stop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198023" y="6165304"/>
            <a:ext cx="1080120" cy="43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Stop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37890" idx="2"/>
            <a:endCxn id="32" idx="0"/>
          </p:cNvCxnSpPr>
          <p:nvPr/>
        </p:nvCxnSpPr>
        <p:spPr>
          <a:xfrm flipH="1">
            <a:off x="1820263" y="5877272"/>
            <a:ext cx="1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892" idx="2"/>
            <a:endCxn id="33" idx="0"/>
          </p:cNvCxnSpPr>
          <p:nvPr/>
        </p:nvCxnSpPr>
        <p:spPr>
          <a:xfrm flipH="1">
            <a:off x="6738083" y="5795312"/>
            <a:ext cx="1" cy="369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512" y="6520259"/>
            <a:ext cx="512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260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So what does this mean?</a:t>
            </a:r>
            <a:endParaRPr lang="en-IN" sz="48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268760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9273410"/>
              </p:ext>
            </p:extLst>
          </p:nvPr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7170" r:id="rId3" imgW="13937020" imgH="5409524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7" y="1412776"/>
            <a:ext cx="7560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Take ANY activity of the day…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It will have a set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It has to be done in a designate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If not done the specified way will yield wrong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Success in doing it depends on how closer one is to the prescribed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This clearly shows that everything has a 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6" name="AutoShape 4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AutoShape 6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10" name="Group 9"/>
          <p:cNvGrpSpPr/>
          <p:nvPr/>
        </p:nvGrpSpPr>
        <p:grpSpPr>
          <a:xfrm>
            <a:off x="3131840" y="5661248"/>
            <a:ext cx="2160240" cy="1152128"/>
            <a:chOff x="3131840" y="5661248"/>
            <a:chExt cx="2160240" cy="1152128"/>
          </a:xfrm>
        </p:grpSpPr>
        <p:sp>
          <p:nvSpPr>
            <p:cNvPr id="8" name="Oval 7"/>
            <p:cNvSpPr/>
            <p:nvPr/>
          </p:nvSpPr>
          <p:spPr>
            <a:xfrm>
              <a:off x="3131840" y="5699301"/>
              <a:ext cx="2160240" cy="11140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697" y="5661248"/>
              <a:ext cx="183255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Logic</a:t>
              </a:r>
              <a:endPara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40964" name="Picture 4" descr="http://ctmls.ctreal.com/wp-content/uploads/2012/02/ppc-ad-copy-writin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143" y="1124744"/>
            <a:ext cx="1436512" cy="15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homedesigni.com/wp-content/uploads/2014/01/kitchen-clip-art-black-and-white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143" y="2780928"/>
            <a:ext cx="1520750" cy="155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http://www.clker.com/cliparts/D/T/2/c/n/x/motorcycle-icon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7143" y="436510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http://www.aperfectworld.org/clipart/communications/talking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99301"/>
            <a:ext cx="1206753" cy="10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512" y="6520259"/>
            <a:ext cx="512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616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What next?</a:t>
            </a:r>
            <a:endParaRPr lang="en-IN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If there is logic in anything and everything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There has to be ways to represent logic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There has to be modes to modify and re-represent logic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There should be methodology to implement and re-design logic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And for all this…</a:t>
            </a:r>
          </a:p>
          <a:p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268760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4248282"/>
              </p:ext>
            </p:extLst>
          </p:nvPr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8194" r:id="rId3" imgW="13937020" imgH="5409524" progId="">
              <p:embed/>
            </p:oleObj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512" y="6520259"/>
            <a:ext cx="512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859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http://www.illustrationsof.com/royalty-free-computer-clipart-illustration-7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474" y="1640534"/>
            <a:ext cx="2069735" cy="21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What next?</a:t>
            </a:r>
            <a:endParaRPr lang="en-IN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6779096" cy="2044824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There has to be logic machine to assimilate, understand, solve, store, retrieve and represent logic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268760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0254092"/>
              </p:ext>
            </p:extLst>
          </p:nvPr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9218" r:id="rId4" imgW="13937020" imgH="5409524" progId="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3822884"/>
            <a:ext cx="6120680" cy="2044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002060"/>
                </a:solidFill>
              </a:rPr>
              <a:t>There has to be a </a:t>
            </a:r>
            <a:r>
              <a:rPr lang="en-US" sz="4000" b="1" u="sng" dirty="0" smtClean="0">
                <a:solidFill>
                  <a:srgbClr val="FF0000"/>
                </a:solidFill>
              </a:rPr>
              <a:t>LANGUAGE</a:t>
            </a:r>
            <a:r>
              <a:rPr lang="en-US" sz="4000" b="1" dirty="0" smtClean="0">
                <a:solidFill>
                  <a:srgbClr val="002060"/>
                </a:solidFill>
              </a:rPr>
              <a:t> to communicate with the logic machine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32911" y="4221088"/>
            <a:ext cx="4943941" cy="2379979"/>
            <a:chOff x="4032911" y="4221088"/>
            <a:chExt cx="4943941" cy="2379979"/>
          </a:xfrm>
        </p:grpSpPr>
        <p:pic>
          <p:nvPicPr>
            <p:cNvPr id="44039" name="Picture 7" descr="http://imageenvision.com/450/26236-clip-art-graphic-of-a-desktop-computer-cartoon-character-crashing-by-toons4biz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474" y="4221088"/>
              <a:ext cx="2343378" cy="234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32911" y="5662348"/>
              <a:ext cx="2699329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3700" b="1" dirty="0" smtClean="0">
                  <a:solidFill>
                    <a:srgbClr val="002060"/>
                  </a:solidFill>
                </a:rPr>
                <a:t>Otherwise….</a:t>
              </a:r>
              <a:endParaRPr lang="en-US" sz="3700" b="1" dirty="0">
                <a:solidFill>
                  <a:srgbClr val="002060"/>
                </a:solidFill>
              </a:endParaRPr>
            </a:p>
            <a:p>
              <a:endParaRPr lang="en-IN" dirty="0"/>
            </a:p>
          </p:txBody>
        </p:sp>
      </p:grp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512" y="6520259"/>
            <a:ext cx="512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81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Diving deeper…</a:t>
            </a:r>
            <a:endParaRPr lang="en-IN" sz="48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268760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5425713"/>
              </p:ext>
            </p:extLst>
          </p:nvPr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10242" r:id="rId3" imgW="13937020" imgH="5409524" progId="">
              <p:embed/>
            </p:oleObj>
          </a:graphicData>
        </a:graphic>
      </p:graphicFrame>
      <p:grpSp>
        <p:nvGrpSpPr>
          <p:cNvPr id="3" name="Group 11"/>
          <p:cNvGrpSpPr/>
          <p:nvPr/>
        </p:nvGrpSpPr>
        <p:grpSpPr>
          <a:xfrm>
            <a:off x="3519450" y="2977566"/>
            <a:ext cx="2118856" cy="2860934"/>
            <a:chOff x="3519450" y="2977566"/>
            <a:chExt cx="2118856" cy="2860934"/>
          </a:xfrm>
        </p:grpSpPr>
        <p:sp>
          <p:nvSpPr>
            <p:cNvPr id="9" name="Down Arrow 8"/>
            <p:cNvSpPr/>
            <p:nvPr/>
          </p:nvSpPr>
          <p:spPr>
            <a:xfrm>
              <a:off x="4164371" y="2977566"/>
              <a:ext cx="589877" cy="7006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5071" name="Picture 15" descr="http://designmascots.com/1024/clipart-of-a-confused-desktop-royalty-free-by-toons4biz-11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450" y="3678260"/>
              <a:ext cx="2118856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069" name="Picture 13" descr="http://www.cryptonet.be/blog/wp-content/uploads/2011/02/Cant_You_Do_Anything_Right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1516"/>
            <a:ext cx="7494678" cy="42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512" y="6520259"/>
            <a:ext cx="512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689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WHY C???????????????</a:t>
            </a:r>
          </a:p>
        </p:txBody>
      </p:sp>
      <p:pic>
        <p:nvPicPr>
          <p:cNvPr id="3075" name="Picture 3" descr="C:\Users\Dell\Desktop\_87339208_9c5c6008-16ae-4f26-bd98-a8538bf2b7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928694" cy="1071570"/>
          </a:xfrm>
          <a:prstGeom prst="rect">
            <a:avLst/>
          </a:prstGeom>
          <a:noFill/>
        </p:spPr>
      </p:pic>
      <p:pic>
        <p:nvPicPr>
          <p:cNvPr id="3077" name="Picture 5" descr="Image result for programming language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85860"/>
            <a:ext cx="1428761" cy="714380"/>
          </a:xfrm>
          <a:prstGeom prst="rect">
            <a:avLst/>
          </a:prstGeom>
          <a:noFill/>
        </p:spPr>
      </p:pic>
      <p:sp>
        <p:nvSpPr>
          <p:cNvPr id="3079" name="AutoShape 7" descr="Image result for c++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1" name="AutoShape 9" descr="Image result for c++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3" name="AutoShape 11" descr="Image result for c++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5" name="AutoShape 13" descr="Image result for c++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7" name="Picture 15" descr="Image result for c++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1214446" cy="909626"/>
          </a:xfrm>
          <a:prstGeom prst="rect">
            <a:avLst/>
          </a:prstGeom>
          <a:noFill/>
        </p:spPr>
      </p:pic>
      <p:pic>
        <p:nvPicPr>
          <p:cNvPr id="3089" name="Picture 17" descr="Image result for c#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857760"/>
            <a:ext cx="1000165" cy="785818"/>
          </a:xfrm>
          <a:prstGeom prst="rect">
            <a:avLst/>
          </a:prstGeom>
          <a:noFill/>
        </p:spPr>
      </p:pic>
      <p:pic>
        <p:nvPicPr>
          <p:cNvPr id="3091" name="Picture 19" descr="Image result for ASP.n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000108"/>
            <a:ext cx="1000132" cy="1000132"/>
          </a:xfrm>
          <a:prstGeom prst="rect">
            <a:avLst/>
          </a:prstGeom>
          <a:noFill/>
        </p:spPr>
      </p:pic>
      <p:pic>
        <p:nvPicPr>
          <p:cNvPr id="3093" name="Picture 21" descr="Image result for pyth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643446"/>
            <a:ext cx="928694" cy="857256"/>
          </a:xfrm>
          <a:prstGeom prst="rect">
            <a:avLst/>
          </a:prstGeom>
          <a:noFill/>
        </p:spPr>
      </p:pic>
      <p:pic>
        <p:nvPicPr>
          <p:cNvPr id="3095" name="Picture 23" descr="Image result for visual bas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5000636"/>
            <a:ext cx="928694" cy="714380"/>
          </a:xfrm>
          <a:prstGeom prst="rect">
            <a:avLst/>
          </a:prstGeom>
          <a:noFill/>
        </p:spPr>
      </p:pic>
      <p:pic>
        <p:nvPicPr>
          <p:cNvPr id="3097" name="Picture 25" descr="Image result for javascrip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928934"/>
            <a:ext cx="1500198" cy="16430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143108" y="2643182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If we have number of powerful programming languages available with us then why c??????</a:t>
            </a:r>
          </a:p>
        </p:txBody>
      </p:sp>
      <p:pic>
        <p:nvPicPr>
          <p:cNvPr id="3101" name="Picture 29" descr="Related 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1285861"/>
            <a:ext cx="85725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The hitch...............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Some burning questions in mind......</a:t>
            </a: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 is a very old language. Why are we still studying this language??????</a:t>
            </a: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Now, we have very powerful languages with us then, why c??</a:t>
            </a: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There is no scope of this language in industry</a:t>
            </a:r>
          </a:p>
        </p:txBody>
      </p:sp>
      <p:pic>
        <p:nvPicPr>
          <p:cNvPr id="7" name="Picture 6" descr="w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500570"/>
            <a:ext cx="2008186" cy="1650996"/>
          </a:xfrm>
          <a:prstGeom prst="rect">
            <a:avLst/>
          </a:prstGeom>
        </p:spPr>
      </p:pic>
      <p:pic>
        <p:nvPicPr>
          <p:cNvPr id="4100" name="Picture 4" descr="Image result for why why w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00570"/>
            <a:ext cx="55721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Lets take you close to the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All of us use Computers or Laptops for different purposes.</a:t>
            </a: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Could you tell me which system software is most required to get our system in working mode??????</a:t>
            </a: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crosoft_Windows__horizontal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04463">
            <a:off x="-482917" y="4075042"/>
            <a:ext cx="3954747" cy="830073"/>
          </a:xfrm>
          <a:prstGeom prst="rect">
            <a:avLst/>
          </a:prstGeom>
        </p:spPr>
      </p:pic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27901">
            <a:off x="1332990" y="4086023"/>
            <a:ext cx="3475603" cy="1374001"/>
          </a:xfrm>
          <a:prstGeom prst="rect">
            <a:avLst/>
          </a:prstGeom>
          <a:noFill/>
        </p:spPr>
      </p:pic>
      <p:pic>
        <p:nvPicPr>
          <p:cNvPr id="22536" name="Picture 8" descr="Image result for un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22274">
            <a:off x="4844238" y="4208063"/>
            <a:ext cx="3729503" cy="1113762"/>
          </a:xfrm>
          <a:prstGeom prst="rect">
            <a:avLst/>
          </a:prstGeom>
          <a:noFill/>
        </p:spPr>
      </p:pic>
      <p:pic>
        <p:nvPicPr>
          <p:cNvPr id="22538" name="Picture 10" descr="Image result for ubunt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80893">
            <a:off x="5746808" y="4826306"/>
            <a:ext cx="3867727" cy="955275"/>
          </a:xfrm>
          <a:prstGeom prst="rect">
            <a:avLst/>
          </a:prstGeom>
          <a:noFill/>
        </p:spPr>
      </p:pic>
      <p:pic>
        <p:nvPicPr>
          <p:cNvPr id="22540" name="Picture 12" descr="Image result for mac operating system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869236">
            <a:off x="3064946" y="3935794"/>
            <a:ext cx="4025800" cy="115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Let’s Explore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Could you tell me which programming language is used in writing all these operating system??????</a:t>
            </a: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Latest version of Microsoft Windows i.e. Windows10 is still being written in C Language </a:t>
            </a: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-program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428868"/>
            <a:ext cx="2786050" cy="1928802"/>
          </a:xfrm>
          <a:prstGeom prst="rect">
            <a:avLst/>
          </a:prstGeom>
        </p:spPr>
      </p:pic>
      <p:pic>
        <p:nvPicPr>
          <p:cNvPr id="23554" name="Picture 2" descr="Image result for c langu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589241"/>
            <a:ext cx="2686050" cy="1268760"/>
          </a:xfrm>
          <a:prstGeom prst="rect">
            <a:avLst/>
          </a:prstGeom>
          <a:noFill/>
        </p:spPr>
      </p:pic>
      <p:pic>
        <p:nvPicPr>
          <p:cNvPr id="23556" name="Picture 4" descr="Image result for c langu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428868"/>
            <a:ext cx="2786082" cy="1928826"/>
          </a:xfrm>
          <a:prstGeom prst="rect">
            <a:avLst/>
          </a:prstGeom>
          <a:noFill/>
        </p:spPr>
      </p:pic>
      <p:pic>
        <p:nvPicPr>
          <p:cNvPr id="10242" name="Picture 2" descr="Image result for microsoft window 10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500702"/>
            <a:ext cx="466724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Course Details</a:t>
            </a:r>
            <a:endParaRPr lang="en-IN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  <a:defRPr/>
            </a:pPr>
            <a:endParaRPr lang="en-US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Text Book</a:t>
            </a:r>
            <a:endParaRPr lang="en-IN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“PROGRAMMING IN C” </a:t>
            </a:r>
          </a:p>
          <a:p>
            <a:pPr lvl="1">
              <a:buNone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lvl="1">
              <a:buNone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ASHOK N. KAMTHANE</a:t>
            </a:r>
          </a:p>
          <a:p>
            <a:pPr lvl="1">
              <a:buNone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PEARSON, 2</a:t>
            </a:r>
            <a:r>
              <a:rPr lang="en-IN" sz="320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sz="3200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0033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412523"/>
              </p:ext>
            </p:extLst>
          </p:nvPr>
        </p:nvGraphicFramePr>
        <p:xfrm>
          <a:off x="500034" y="1071546"/>
          <a:ext cx="264320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32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32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Contd.....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Device drivers are also written in C language.</a:t>
            </a: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All these modern programming languages are influenced by C language</a:t>
            </a:r>
          </a:p>
          <a:p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Compilers for Python and PHP language are also written in C language</a:t>
            </a:r>
          </a:p>
          <a:p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Dell\Desktop\_87339208_9c5c6008-16ae-4f26-bd98-a8538bf2b7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928694" cy="1071570"/>
          </a:xfrm>
          <a:prstGeom prst="rect">
            <a:avLst/>
          </a:prstGeom>
          <a:noFill/>
        </p:spPr>
      </p:pic>
      <p:pic>
        <p:nvPicPr>
          <p:cNvPr id="5" name="Picture 5" descr="Image result for programming language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214686"/>
            <a:ext cx="1428761" cy="714380"/>
          </a:xfrm>
          <a:prstGeom prst="rect">
            <a:avLst/>
          </a:prstGeom>
          <a:noFill/>
        </p:spPr>
      </p:pic>
      <p:pic>
        <p:nvPicPr>
          <p:cNvPr id="6" name="Picture 15" descr="Image result for c++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071810"/>
            <a:ext cx="1214446" cy="909626"/>
          </a:xfrm>
          <a:prstGeom prst="rect">
            <a:avLst/>
          </a:prstGeom>
          <a:noFill/>
        </p:spPr>
      </p:pic>
      <p:pic>
        <p:nvPicPr>
          <p:cNvPr id="7" name="Picture 17" descr="Image result for c#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14686"/>
            <a:ext cx="1000165" cy="785818"/>
          </a:xfrm>
          <a:prstGeom prst="rect">
            <a:avLst/>
          </a:prstGeom>
          <a:noFill/>
        </p:spPr>
      </p:pic>
      <p:pic>
        <p:nvPicPr>
          <p:cNvPr id="8" name="Picture 21" descr="Image result for pyth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786058"/>
            <a:ext cx="1357322" cy="1571636"/>
          </a:xfrm>
          <a:prstGeom prst="rect">
            <a:avLst/>
          </a:prstGeom>
          <a:noFill/>
        </p:spPr>
      </p:pic>
      <p:pic>
        <p:nvPicPr>
          <p:cNvPr id="9" name="Picture 25" descr="Image result for javascri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02" y="2643182"/>
            <a:ext cx="150019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Contd.....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Embedded systems are also developed with the help of C language</a:t>
            </a:r>
            <a:endParaRPr lang="en-IN" dirty="0"/>
          </a:p>
        </p:txBody>
      </p:sp>
      <p:pic>
        <p:nvPicPr>
          <p:cNvPr id="4" name="Picture 4" descr="Image result for embedded 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3857652" cy="3896230"/>
          </a:xfrm>
          <a:prstGeom prst="rect">
            <a:avLst/>
          </a:prstGeom>
          <a:noFill/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26369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Contd.....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5" y="1071563"/>
          <a:ext cx="8858250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9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7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20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5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0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Microsoft Excel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20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Oracle Database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5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000" b="1" dirty="0" err="1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MySql</a:t>
                      </a: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7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20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75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0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7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20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Android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75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IN" sz="24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000" b="1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Google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20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 descr="Image result for gi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1000132" cy="642942"/>
          </a:xfrm>
          <a:prstGeom prst="rect">
            <a:avLst/>
          </a:prstGeom>
          <a:noFill/>
        </p:spPr>
      </p:pic>
      <p:pic>
        <p:nvPicPr>
          <p:cNvPr id="6" name="Picture 4" descr="Image result for microsoft exce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85926"/>
            <a:ext cx="928694" cy="642941"/>
          </a:xfrm>
          <a:prstGeom prst="rect">
            <a:avLst/>
          </a:prstGeom>
          <a:noFill/>
        </p:spPr>
      </p:pic>
      <p:pic>
        <p:nvPicPr>
          <p:cNvPr id="7" name="Picture 6" descr="Image result for oracl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571744"/>
            <a:ext cx="1470543" cy="500066"/>
          </a:xfrm>
          <a:prstGeom prst="rect">
            <a:avLst/>
          </a:prstGeom>
          <a:noFill/>
        </p:spPr>
      </p:pic>
      <p:pic>
        <p:nvPicPr>
          <p:cNvPr id="8" name="Picture 8" descr="Image result for my sql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214686"/>
            <a:ext cx="2057420" cy="642942"/>
          </a:xfrm>
          <a:prstGeom prst="rect">
            <a:avLst/>
          </a:prstGeom>
          <a:noFill/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929066"/>
            <a:ext cx="1668205" cy="642942"/>
          </a:xfrm>
          <a:prstGeom prst="rect">
            <a:avLst/>
          </a:prstGeom>
          <a:noFill/>
        </p:spPr>
      </p:pic>
      <p:pic>
        <p:nvPicPr>
          <p:cNvPr id="10" name="Picture 9" descr="Image result for uni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643446"/>
            <a:ext cx="1740060" cy="628510"/>
          </a:xfrm>
          <a:prstGeom prst="rect">
            <a:avLst/>
          </a:prstGeom>
          <a:noFill/>
        </p:spPr>
      </p:pic>
      <p:pic>
        <p:nvPicPr>
          <p:cNvPr id="11" name="Picture 10" descr="Image result for android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5286388"/>
            <a:ext cx="1285884" cy="631952"/>
          </a:xfrm>
          <a:prstGeom prst="rect">
            <a:avLst/>
          </a:prstGeom>
          <a:noFill/>
        </p:spPr>
      </p:pic>
      <p:pic>
        <p:nvPicPr>
          <p:cNvPr id="12" name="Picture 12" descr="Related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929330"/>
            <a:ext cx="2786082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MNCs </a:t>
            </a:r>
          </a:p>
        </p:txBody>
      </p:sp>
      <p:pic>
        <p:nvPicPr>
          <p:cNvPr id="30722" name="Picture 2" descr="Image result for app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1285884" cy="1143008"/>
          </a:xfrm>
          <a:prstGeom prst="rect">
            <a:avLst/>
          </a:prstGeom>
          <a:noFill/>
        </p:spPr>
      </p:pic>
      <p:pic>
        <p:nvPicPr>
          <p:cNvPr id="30724" name="Picture 4" descr="Image result for nvidi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143140" cy="1357323"/>
          </a:xfrm>
          <a:prstGeom prst="rect">
            <a:avLst/>
          </a:prstGeom>
          <a:noFill/>
        </p:spPr>
      </p:pic>
      <p:pic>
        <p:nvPicPr>
          <p:cNvPr id="30726" name="Picture 6" descr="Image result for vmwa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488" y="3143248"/>
            <a:ext cx="1714512" cy="1143008"/>
          </a:xfrm>
          <a:prstGeom prst="rect">
            <a:avLst/>
          </a:prstGeom>
          <a:noFill/>
        </p:spPr>
      </p:pic>
      <p:pic>
        <p:nvPicPr>
          <p:cNvPr id="30728" name="Picture 8" descr="Image result for AMD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3" y="4500570"/>
            <a:ext cx="1764473" cy="1071570"/>
          </a:xfrm>
          <a:prstGeom prst="rect">
            <a:avLst/>
          </a:prstGeom>
          <a:noFill/>
        </p:spPr>
      </p:pic>
      <p:pic>
        <p:nvPicPr>
          <p:cNvPr id="30730" name="Picture 10" descr="Image result for memsql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429264"/>
            <a:ext cx="2143140" cy="928694"/>
          </a:xfrm>
          <a:prstGeom prst="rect">
            <a:avLst/>
          </a:prstGeom>
          <a:noFill/>
        </p:spPr>
      </p:pic>
      <p:pic>
        <p:nvPicPr>
          <p:cNvPr id="30732" name="Picture 12" descr="Image result for microsoft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571612"/>
            <a:ext cx="2309465" cy="585754"/>
          </a:xfrm>
          <a:prstGeom prst="rect">
            <a:avLst/>
          </a:prstGeom>
          <a:noFill/>
        </p:spPr>
      </p:pic>
      <p:pic>
        <p:nvPicPr>
          <p:cNvPr id="30734" name="Picture 14" descr="Image result for amazon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500174"/>
            <a:ext cx="2357454" cy="86377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92867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Top rated Companies which has a dearth of C programmers</a:t>
            </a:r>
          </a:p>
        </p:txBody>
      </p:sp>
      <p:pic>
        <p:nvPicPr>
          <p:cNvPr id="16" name="Picture 6" descr="Image result for intel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2143116"/>
            <a:ext cx="1428760" cy="857255"/>
          </a:xfrm>
          <a:prstGeom prst="rect">
            <a:avLst/>
          </a:prstGeom>
          <a:noFill/>
        </p:spPr>
      </p:pic>
      <p:pic>
        <p:nvPicPr>
          <p:cNvPr id="18" name="Picture 4" descr="Image result for yahoo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5357826"/>
            <a:ext cx="2357454" cy="714356"/>
          </a:xfrm>
          <a:prstGeom prst="rect">
            <a:avLst/>
          </a:prstGeom>
          <a:noFill/>
        </p:spPr>
      </p:pic>
      <p:pic>
        <p:nvPicPr>
          <p:cNvPr id="19" name="Picture 2" descr="Image result for red ha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4" y="4786322"/>
            <a:ext cx="1428760" cy="1080500"/>
          </a:xfrm>
          <a:prstGeom prst="rect">
            <a:avLst/>
          </a:prstGeom>
          <a:noFill/>
        </p:spPr>
      </p:pic>
      <p:pic>
        <p:nvPicPr>
          <p:cNvPr id="20" name="Picture 10" descr="Image result for Facebook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1428736"/>
            <a:ext cx="1214446" cy="937912"/>
          </a:xfrm>
          <a:prstGeom prst="rect">
            <a:avLst/>
          </a:prstGeom>
          <a:noFill/>
        </p:spPr>
      </p:pic>
      <p:pic>
        <p:nvPicPr>
          <p:cNvPr id="22" name="Picture 12" descr="Related im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2714620"/>
            <a:ext cx="421484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098" y="0"/>
            <a:ext cx="8358246" cy="785794"/>
          </a:xfrm>
        </p:spPr>
        <p:txBody>
          <a:bodyPr/>
          <a:lstStyle/>
          <a:p>
            <a:r>
              <a:rPr lang="en-IN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Here are the Answers of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 is very a old language still, why do we study C language??</a:t>
            </a: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Now, we have very powerful languages</a:t>
            </a:r>
          </a:p>
          <a:p>
            <a:pPr>
              <a:buNone/>
            </a:pPr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with us then why c??</a:t>
            </a:r>
          </a:p>
          <a:p>
            <a:pPr>
              <a:buNone/>
            </a:pPr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There is no scope of this language in industry</a:t>
            </a:r>
          </a:p>
          <a:p>
            <a:endParaRPr lang="en-IN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4488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686"/>
            <a:ext cx="1785950" cy="1785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153440">
            <a:off x="7448867" y="35989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Basic Pillar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5286388"/>
            <a:ext cx="8501122" cy="144655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  <a:scene3d>
            <a:camera prst="perspectiveRelaxed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https://www.youtube.com/watch?v=CYvJPra7Ebk</a:t>
            </a:r>
            <a:endParaRPr lang="en-US" sz="44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History of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Dennis </a:t>
            </a:r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Ritchie and Ken Thompson were working on developing a new operating system </a:t>
            </a:r>
            <a:r>
              <a:rPr lang="en-IN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UNIX</a:t>
            </a: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But the programming language they</a:t>
            </a:r>
          </a:p>
          <a:p>
            <a:pPr>
              <a:buNone/>
            </a:pPr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were using was not providing them</a:t>
            </a:r>
          </a:p>
          <a:p>
            <a:pPr>
              <a:buNone/>
            </a:pPr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the portability feature</a:t>
            </a:r>
          </a:p>
          <a:p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So Dennis Ritchie developed new</a:t>
            </a:r>
          </a:p>
          <a:p>
            <a:pPr>
              <a:buNone/>
            </a:pPr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language </a:t>
            </a:r>
            <a:r>
              <a:rPr lang="en-IN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C </a:t>
            </a:r>
          </a:p>
        </p:txBody>
      </p:sp>
      <p:pic>
        <p:nvPicPr>
          <p:cNvPr id="4" name="Picture 4" descr="220px-Dennis_Ritchie_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08" y="3717032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286625" cy="785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History continued...</a:t>
            </a:r>
          </a:p>
        </p:txBody>
      </p:sp>
      <p:pic>
        <p:nvPicPr>
          <p:cNvPr id="25603" name="Content Placeholder 3" descr="Captu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96975"/>
            <a:ext cx="7429500" cy="48958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260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286625" cy="785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“C” name was given???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xfrm>
            <a:off x="142875" y="1071563"/>
            <a:ext cx="8858250" cy="53578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IN" sz="2800" dirty="0">
                <a:solidFill>
                  <a:srgbClr val="003399"/>
                </a:solidFill>
              </a:rPr>
              <a:t>Many of C’s principles and ideas were derived from the earlier language B. (Ken Thompson was the developer of B Language.)</a:t>
            </a:r>
          </a:p>
          <a:p>
            <a:pPr algn="just" eaLnBrk="1" hangingPunct="1"/>
            <a:r>
              <a:rPr lang="en-IN" sz="2800" dirty="0">
                <a:solidFill>
                  <a:srgbClr val="003399"/>
                </a:solidFill>
              </a:rPr>
              <a:t>BCPL and CPL are the earlier ancestors of B Language</a:t>
            </a:r>
          </a:p>
          <a:p>
            <a:pPr algn="just" eaLnBrk="1" hangingPunct="1"/>
            <a:r>
              <a:rPr lang="en-IN" sz="2800" dirty="0">
                <a:solidFill>
                  <a:srgbClr val="003399"/>
                </a:solidFill>
              </a:rPr>
              <a:t>CPL is Combined Programming Language. In 1967, BCPL Language ( Basic CPL ) was created as a scaled down version of CPL</a:t>
            </a:r>
          </a:p>
          <a:p>
            <a:pPr algn="just" eaLnBrk="1" hangingPunct="1"/>
            <a:r>
              <a:rPr lang="en-IN" sz="2800" dirty="0">
                <a:solidFill>
                  <a:srgbClr val="003399"/>
                </a:solidFill>
              </a:rPr>
              <a:t>As many of the </a:t>
            </a:r>
            <a:r>
              <a:rPr lang="en-IN" sz="2800" b="1" dirty="0">
                <a:solidFill>
                  <a:srgbClr val="003399"/>
                </a:solidFill>
              </a:rPr>
              <a:t>features were derived from “B” Language </a:t>
            </a:r>
            <a:r>
              <a:rPr lang="en-IN" sz="2800" b="1" dirty="0" err="1">
                <a:solidFill>
                  <a:srgbClr val="003399"/>
                </a:solidFill>
              </a:rPr>
              <a:t>thats</a:t>
            </a:r>
            <a:r>
              <a:rPr lang="en-IN" sz="2800" b="1" dirty="0">
                <a:solidFill>
                  <a:srgbClr val="003399"/>
                </a:solidFill>
              </a:rPr>
              <a:t> why it was named as “C”</a:t>
            </a:r>
            <a:r>
              <a:rPr lang="en-IN" sz="2800" dirty="0">
                <a:solidFill>
                  <a:srgbClr val="003399"/>
                </a:solidFill>
              </a:rPr>
              <a:t>.</a:t>
            </a:r>
          </a:p>
          <a:p>
            <a:pPr algn="just" eaLnBrk="1" hangingPunct="1"/>
            <a:r>
              <a:rPr lang="en-IN" sz="2800" dirty="0">
                <a:solidFill>
                  <a:srgbClr val="003399"/>
                </a:solidFill>
              </a:rPr>
              <a:t>After 7-8 years C++ came into existence which was first example of object oriented programming .</a:t>
            </a:r>
          </a:p>
          <a:p>
            <a:pPr eaLnBrk="1" hangingPunct="1"/>
            <a:endParaRPr lang="en-IN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40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286625" cy="785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Evolution of C...</a:t>
            </a:r>
          </a:p>
        </p:txBody>
      </p:sp>
      <p:pic>
        <p:nvPicPr>
          <p:cNvPr id="27651" name="Content Placeholder 3" descr="History_of_c_programming_Char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28688"/>
            <a:ext cx="7143750" cy="56435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983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286625" cy="785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Language Developers</a:t>
            </a:r>
          </a:p>
        </p:txBody>
      </p:sp>
      <p:pic>
        <p:nvPicPr>
          <p:cNvPr id="28675" name="Content Placeholder 3" descr="C-Programming-Language-Invento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7313"/>
            <a:ext cx="6500813" cy="47863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790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Reference Books</a:t>
            </a:r>
            <a:r>
              <a:rPr lang="en-IN" altLang="en-US" b="1" dirty="0">
                <a:solidFill>
                  <a:srgbClr val="CC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IN" altLang="en-US" b="1" dirty="0">
                <a:solidFill>
                  <a:srgbClr val="CC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IN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I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 HOW TO PROGRAM</a:t>
            </a: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” by </a:t>
            </a:r>
          </a:p>
          <a:p>
            <a:pPr lvl="1">
              <a:buNone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PAUL DEITEL AND</a:t>
            </a:r>
          </a:p>
          <a:p>
            <a:pPr lvl="1">
              <a:buNone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HARVEY DEITEL </a:t>
            </a:r>
          </a:p>
          <a:p>
            <a:pPr lvl="1">
              <a:buNone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PHI(Prentice Hall India)</a:t>
            </a:r>
          </a:p>
          <a:p>
            <a:pPr lvl="1">
              <a:buNone/>
              <a:defRPr/>
            </a:pPr>
            <a:endParaRPr lang="en-IN" sz="3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Arial" pitchFamily="34" charset="0"/>
              <a:buChar char="•"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I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PROGRAMMING IN ANSI C</a:t>
            </a: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971550" lvl="1" indent="-514350">
              <a:buNone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By E. BALAGURUSAMY </a:t>
            </a:r>
          </a:p>
          <a:p>
            <a:pPr lvl="1">
              <a:buNone/>
              <a:defRPr/>
            </a:pPr>
            <a:r>
              <a:rPr lang="en-IN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McGraw Hill Education </a:t>
            </a:r>
          </a:p>
          <a:p>
            <a:endParaRPr lang="en-IN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066800"/>
            <a:ext cx="19812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ook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1981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286625" cy="785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Features of C Language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 bwMode="auto">
          <a:xfrm>
            <a:off x="142875" y="1071563"/>
            <a:ext cx="8858250" cy="53578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Low Level Language Support</a:t>
            </a:r>
          </a:p>
          <a:p>
            <a:pPr eaLnBrk="1" hangingPunct="1"/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Program Portability</a:t>
            </a:r>
          </a:p>
          <a:p>
            <a:pPr eaLnBrk="1" hangingPunct="1"/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Powerful and Feature rich</a:t>
            </a:r>
          </a:p>
          <a:p>
            <a:pPr eaLnBrk="1" hangingPunct="1"/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High Level Features</a:t>
            </a:r>
          </a:p>
          <a:p>
            <a:pPr eaLnBrk="1" hangingPunct="1"/>
            <a:r>
              <a:rPr lang="en-IN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Modular Programming</a:t>
            </a:r>
          </a:p>
        </p:txBody>
      </p:sp>
    </p:spTree>
    <p:extLst>
      <p:ext uri="{BB962C8B-B14F-4D97-AF65-F5344CB8AC3E}">
        <p14:creationId xmlns="" xmlns:p14="http://schemas.microsoft.com/office/powerpoint/2010/main" val="789806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532440" cy="105273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It can be defined in following ways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I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142875" y="1071563"/>
            <a:ext cx="8858250" cy="53578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can be defined by the following ways: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Mother language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 programming language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Procedure-oriented programming language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Structured programming language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Mid-level programming language</a:t>
            </a:r>
          </a:p>
        </p:txBody>
      </p:sp>
    </p:spTree>
    <p:extLst>
      <p:ext uri="{BB962C8B-B14F-4D97-AF65-F5344CB8AC3E}">
        <p14:creationId xmlns="" xmlns:p14="http://schemas.microsoft.com/office/powerpoint/2010/main" val="860366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A9E27D9-7F14-4241-B02A-7E32521F39A1}"/>
              </a:ext>
            </a:extLst>
          </p:cNvPr>
          <p:cNvSpPr/>
          <p:nvPr/>
        </p:nvSpPr>
        <p:spPr>
          <a:xfrm>
            <a:off x="3347865" y="3573016"/>
            <a:ext cx="5472608" cy="30426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E05E502-401C-46D9-8546-031C3905D124}"/>
              </a:ext>
            </a:extLst>
          </p:cNvPr>
          <p:cNvSpPr/>
          <p:nvPr/>
        </p:nvSpPr>
        <p:spPr>
          <a:xfrm>
            <a:off x="179511" y="928678"/>
            <a:ext cx="5723475" cy="25014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Course Contents</a:t>
            </a:r>
            <a:endParaRPr lang="en-IN" b="1" dirty="0">
              <a:solidFill>
                <a:srgbClr val="CC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9AFC3E3C-4DE3-4A32-84DF-3C600CA03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5329054"/>
              </p:ext>
            </p:extLst>
          </p:nvPr>
        </p:nvGraphicFramePr>
        <p:xfrm>
          <a:off x="3491880" y="3599964"/>
          <a:ext cx="5483910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3910">
                  <a:extLst>
                    <a:ext uri="{9D8B030D-6E8A-4147-A177-3AD203B41FA5}">
                      <a16:colId xmlns="" xmlns:a16="http://schemas.microsoft.com/office/drawing/2014/main" val="1373551801"/>
                    </a:ext>
                  </a:extLst>
                </a:gridCol>
              </a:tblGrid>
              <a:tr h="459005">
                <a:tc>
                  <a:txBody>
                    <a:bodyPr/>
                    <a:lstStyle/>
                    <a:p>
                      <a:pPr algn="ctr"/>
                      <a:r>
                        <a:rPr lang="en-IN" sz="3600" b="1" dirty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r>
                        <a:rPr lang="en-IN" sz="3600" b="1" baseline="0" dirty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MTE</a:t>
                      </a:r>
                      <a:endParaRPr lang="en-IN" sz="36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2505943"/>
                  </a:ext>
                </a:extLst>
              </a:tr>
              <a:tr h="61514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Arrays and Strings</a:t>
                      </a:r>
                    </a:p>
                    <a:p>
                      <a:pPr marL="457200" indent="-457200" eaLnBrk="1" fontAlgn="auto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Pointers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2366404"/>
                  </a:ext>
                </a:extLst>
              </a:tr>
              <a:tr h="462348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Dynamic Memory Allocation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Derived Data Types- Structures and</a:t>
                      </a:r>
                      <a:r>
                        <a:rPr lang="en-US" sz="2800" baseline="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Union</a:t>
                      </a:r>
                      <a:endParaRPr lang="en-US" sz="2800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9501765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9BB270A0-F5CC-47E2-982F-C8CD7DFB5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30801809"/>
              </p:ext>
            </p:extLst>
          </p:nvPr>
        </p:nvGraphicFramePr>
        <p:xfrm>
          <a:off x="251520" y="899160"/>
          <a:ext cx="5723475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3475">
                  <a:extLst>
                    <a:ext uri="{9D8B030D-6E8A-4147-A177-3AD203B41FA5}">
                      <a16:colId xmlns="" xmlns:a16="http://schemas.microsoft.com/office/drawing/2014/main" val="3582572855"/>
                    </a:ext>
                  </a:extLst>
                </a:gridCol>
              </a:tblGrid>
              <a:tr h="560022">
                <a:tc>
                  <a:txBody>
                    <a:bodyPr/>
                    <a:lstStyle/>
                    <a:p>
                      <a:pPr algn="ctr"/>
                      <a:r>
                        <a:rPr lang="en-IN" sz="3600" b="1" dirty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r>
                        <a:rPr lang="en-IN" sz="3600" b="1" baseline="0" dirty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MTE</a:t>
                      </a:r>
                      <a:endParaRPr lang="en-IN" sz="36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8758588"/>
                  </a:ext>
                </a:extLst>
              </a:tr>
              <a:tr h="826699">
                <a:tc>
                  <a:txBody>
                    <a:bodyPr/>
                    <a:lstStyle/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Data Types &amp; Operators</a:t>
                      </a:r>
                    </a:p>
                    <a:p>
                      <a:pPr marL="342900" indent="-342900" eaLnBrk="1" fontAlgn="auto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Control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1197254"/>
                  </a:ext>
                </a:extLst>
              </a:tr>
              <a:tr h="82669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User</a:t>
                      </a:r>
                      <a:r>
                        <a:rPr lang="en-US" sz="2800" baseline="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Defined Functions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aseline="0" dirty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Storage Classes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38117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Tools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Offline Compiler Code Blocks:</a:t>
            </a:r>
          </a:p>
          <a:p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http://www.codeblocks.org/downloads</a:t>
            </a:r>
            <a:endParaRPr lang="en-US" sz="3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Online compiler CPP shell:</a:t>
            </a:r>
          </a:p>
          <a:p>
            <a:r>
              <a:rPr lang="it-IT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http://cpp.sh/</a:t>
            </a:r>
            <a:endParaRPr lang="it-IT" sz="3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8497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35292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847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1"/>
            <a:ext cx="7848872" cy="434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166F4-E41B-417A-9B4F-5A0BEA79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Syllabus and Instruction Plan(IP)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JS Syllabus and Paper Dates">
            <a:hlinkClick r:id="rId2" action="ppaction://hlinkfile"/>
            <a:extLst>
              <a:ext uri="{FF2B5EF4-FFF2-40B4-BE49-F238E27FC236}">
                <a16:creationId xmlns="" xmlns:a16="http://schemas.microsoft.com/office/drawing/2014/main" id="{88937B18-82A6-40F1-911A-0BCD6D65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40060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 action="ppaction://hlinkfile"/>
            <a:extLst>
              <a:ext uri="{FF2B5EF4-FFF2-40B4-BE49-F238E27FC236}">
                <a16:creationId xmlns="" xmlns:a16="http://schemas.microsoft.com/office/drawing/2014/main" id="{E053CC84-67DB-4E61-A923-F7D9358A06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8182"/>
          <a:stretch/>
        </p:blipFill>
        <p:spPr>
          <a:xfrm>
            <a:off x="3419872" y="4199998"/>
            <a:ext cx="5279176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9203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Q1 Who is the father of C language?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Bjarne</a:t>
            </a:r>
            <a:r>
              <a:rPr lang="en-US" dirty="0" smtClean="0"/>
              <a:t> </a:t>
            </a:r>
            <a:r>
              <a:rPr lang="en-US" dirty="0" err="1" smtClean="0"/>
              <a:t>Stroustrup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James A. Gosling</a:t>
            </a:r>
          </a:p>
          <a:p>
            <a:pPr marL="514350" indent="-514350">
              <a:buAutoNum type="alphaLcParenR"/>
            </a:pPr>
            <a:r>
              <a:rPr lang="en-US" dirty="0" smtClean="0"/>
              <a:t>Dennis Ritchie</a:t>
            </a:r>
          </a:p>
          <a:p>
            <a:pPr marL="514350" indent="-514350">
              <a:buAutoNum type="alphaLcParenR"/>
            </a:pPr>
            <a:r>
              <a:rPr lang="en-US" dirty="0" smtClean="0"/>
              <a:t>Dr. E.F </a:t>
            </a:r>
            <a:r>
              <a:rPr lang="en-US" dirty="0" err="1" smtClean="0"/>
              <a:t>Codd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Q2 C was primarily developed as?</a:t>
            </a:r>
          </a:p>
          <a:p>
            <a:pPr marL="514350" indent="-514350">
              <a:buAutoNum type="alphaLcParenR"/>
            </a:pPr>
            <a:r>
              <a:rPr lang="en-US" dirty="0" smtClean="0"/>
              <a:t>System Programming Language</a:t>
            </a:r>
          </a:p>
          <a:p>
            <a:pPr marL="514350" indent="-514350">
              <a:buAutoNum type="alphaLcParenR"/>
            </a:pPr>
            <a:r>
              <a:rPr lang="en-US" dirty="0" smtClean="0"/>
              <a:t>General Purpose Language</a:t>
            </a:r>
          </a:p>
          <a:p>
            <a:pPr marL="514350" indent="-514350">
              <a:buAutoNum type="alphaLcParenR"/>
            </a:pPr>
            <a:r>
              <a:rPr lang="en-US" dirty="0" smtClean="0"/>
              <a:t>Data Processing Language</a:t>
            </a:r>
          </a:p>
          <a:p>
            <a:pPr marL="514350" indent="-514350">
              <a:buAutoNum type="alphaLcParenR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mage result for next 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1493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2590800"/>
            <a:ext cx="4495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Development in C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58959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9387" y="2019300"/>
            <a:ext cx="5486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Basics and introduction to C</a:t>
            </a:r>
            <a:endParaRPr lang="en-IN" sz="6000" b="1" i="1" dirty="0">
              <a:solidFill>
                <a:srgbClr val="FF0000"/>
              </a:solidFill>
              <a:latin typeface="Algerian" panose="04020705040A02060702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Course Assessment Model</a:t>
            </a:r>
            <a:r>
              <a:rPr lang="en-IN" altLang="en-US" b="1" dirty="0">
                <a:solidFill>
                  <a:srgbClr val="CC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IN" altLang="en-US" b="1" dirty="0">
                <a:solidFill>
                  <a:srgbClr val="CC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IN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Marks break up</a:t>
            </a:r>
          </a:p>
          <a:p>
            <a:pPr>
              <a:buNone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Attendance						  5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Academic Task                                    	25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MTE							20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ETE							50</a:t>
            </a:r>
          </a:p>
          <a:p>
            <a:pPr>
              <a:defRPr/>
            </a:pPr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Total						       100</a:t>
            </a:r>
          </a:p>
          <a:p>
            <a:pPr>
              <a:buNone/>
              <a:defRPr/>
            </a:pPr>
            <a:endParaRPr lang="en-IN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43768" y="4643446"/>
            <a:ext cx="1081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Academic Task</a:t>
            </a:r>
            <a:endParaRPr lang="en-IN" b="1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3578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Component 			                 Week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Online Assignment 3			   5</a:t>
            </a:r>
            <a:r>
              <a:rPr lang="en-US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aseline="30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Online Assignment 2 		            9</a:t>
            </a:r>
            <a:r>
              <a:rPr lang="en-US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Online Assignment 3                           11</a:t>
            </a:r>
            <a:r>
              <a:rPr lang="en-US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Total Weeks: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Before MTE and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After MTE)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BYOD(Bring your own device)</a:t>
            </a:r>
          </a:p>
          <a:p>
            <a:endParaRPr lang="en-US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Note: Laptops are mandatory for program implementation.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57980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Daily routine</a:t>
            </a:r>
            <a:endParaRPr lang="en-IN" sz="48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268760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8069548"/>
              </p:ext>
            </p:extLst>
          </p:nvPr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3074" r:id="rId3" imgW="13937020" imgH="5409524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051720" y="2132856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1412776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Let us look around our daily routine…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Let us see where all we do programming everyday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Simple things we do to start the day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6" name="AutoShape 4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AutoShape 6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407707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too has a set procedure. One follows particular steps to accomplish the task.</a:t>
            </a:r>
            <a:endParaRPr lang="en-IN" sz="2400" dirty="0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7296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7899" y="6237312"/>
            <a:ext cx="755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So there is ONE program you know which is there in you…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512" y="6520259"/>
            <a:ext cx="512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56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Daily routine</a:t>
            </a:r>
            <a:endParaRPr lang="en-IN" sz="48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1268760"/>
            <a:ext cx="70567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2806058"/>
              </p:ext>
            </p:extLst>
          </p:nvPr>
        </p:nvGraphicFramePr>
        <p:xfrm>
          <a:off x="7391400" y="85725"/>
          <a:ext cx="1676400" cy="679450"/>
        </p:xfrm>
        <a:graphic>
          <a:graphicData uri="http://schemas.openxmlformats.org/presentationml/2006/ole">
            <p:oleObj spid="_x0000_s4098" r:id="rId3" imgW="13937020" imgH="5409524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051720" y="2132856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141277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There is a set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Each step is defined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occurrence is ordered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Jump is NOT permitted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A step cannot be skipped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6" name="AutoShape 4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AutoShape 6" descr="data:image/jpeg;base64,/9j/4AAQSkZJRgABAQAAAQABAAD/2wCEAAkGBxQTEhUUExQVFRUXFxsWFxYXGB0XGBgcGBcYHBgbGBsYHSghHx0lIB0YITEhJSorLi4uGB8zODMsNygtMCsBCgoKDg0OGxAQGywmICY0LTAsLC0sLCw0LCwsLCwsLC0sNDQ0LCwsLCwsLC4sLCwvLCwsLCwsLCwsNCwsLCwsLP/AABEIAOcA2gMBIgACEQEDEQH/xAAcAAACAwEBAQEAAAAAAAAAAAAABgQFBwMCAQj/xABSEAACAQMCAwUEBQcGCggHAAABAgMABBEFEgYhMQcTQVFhInGBkRQyQlKhIzNicpKxshWCk6LB0RckNENTY3OjwvAWJURUdLPS4TVVZIOUpLT/xAAaAQACAwEBAAAAAAAAAAAAAAAAAwIEBQEG/8QAMhEAAgIBAwIDBgQHAQAAAAAAAAECAxEEEiExUQUTQSIyYYHB8BQjcZEGM0KhsdHhFf/aAAwDAQACEQMRAD8A2+SQKMsQB5k4qruuJ7KM4ku7ZD5NNGp+RalLtJ0qO8vtNtZgWiP0mWRQzLkJGgX6p+83Xr1A6mvp7MtL27foi4898m79rfmpKLZCU0hgbjvTR/261+Eqn9xryvH2mH/t1t/SKP30tjsp0r/uv++l/wDXUyHs70xelnF/O3N/Exrvls55qLr/AKd6b/361/pV/vr0OONN/wC/Wn9Mn99cbLgfTgM/QbU++FD+8VMj4QsFORY2gPmLeMf8NRawTTysnCTjrTR1vrX4TIf3Gq+57UdJTreIf1Vd/wCBTTCmh2w6W8A90SD+ypCWMQ6RoPcoH9lcOiS/bDpX2Z3c+SwyZ/FRXCTths/sW99L+pAP+JxTnJjJwAPdXzNMVYp2iM/a5n83pmoP74sfuzURu1S/J/J6HdkeBPefjiDl860TNfK75ZzzTO2481tvzej7f12P9pWuB4k4mfpYWqfFR/FcVpdFHlo55rM0kbiiT/OWsHuEZ/er19h4W4jl/OapEi/oZz/ViX99aVU+3XCj51yUUkShNtmWxdll+5zPrd0R4qhk/AmXA/ZqbN2TWqxO0lxezMqs2Xn5ZA8lArSqq+Kbju7K6c9Et5W/ZjY0saU/ZTOz6TaM7FmMZBZjk8nYDmfIAD4U2Un9kP8A8Hs/1G/8x6cKACiiigAooooAKKKKACiiigBH1OTdrsKf6PT5JPdvuEX+ymSlOSTPEUg8tNUf/s5/tpsp0OhXs94KKK6QLlhUiC5JyLgAV6opP4s47jtXMESd/OACy7tqRA8x3jYPtEcwgBOMZ2gg1VnNRW6T4LkYt8IX+0bjaRJJbe3ZkWFfyzp+cZyoYRxn7OFK5Yc8uACNpzD0XiyOwg7iHdeXZO65meRmhWUgbkEjZZ9n1Qq8uXMgk0p6nE05maYjNw7OdgKgZwMDJY8sda5rtjCRqAB0UDwFZE/EHmWzl+nZJF2Om4W75/qXtxxJqEp5XJjPlDEgX/eB2/rV4tOL9SgbJlju1B5pIixvjyWSIAZ9WBqJBc7FY+Pr0HmTUKO+STBDA7s7TjAbbjdt5YbGRnHnVaGv1eXLOUvgNlpaMYwajo3HVnOo3TJBJna0UzBHVvu8zhs9QQeYIplBrDEYMD5ZIPrjlVpoupzaewaPL2/24BzXB6tDn6jjrtGFboQCQw06PFoSko2LHxKNugaW6Dya/RXK0uUkRZI2DI6hlYdCGGQR8K61sGefQKsgKg2y5YenOp9KsY6pcZCl7tDbGl33/hpR842FMNL/ABxAZbK6iXmzW8oH6xjbb+NQSyMk8Iidla40my/2QPzJNNdZLpPH8dlp1jbxRm4ujbRuYwdqRqw5NK+DjzCgEn0yCVnXOM72T/KL1od3SG0Hdn+a3tSn35HwpFl8IPD69lyxka5S5R+gKK/L8kUsvPbOf0p7mQH5KWPzxTRwtxZqVmhjLxXMf2Fmdy0foJNuSPQg4wMYpa1lXq8ft9Mk3RP0RvFFZnZ9qjj8/ZNjzglWQ/syCP8AeabdB4zsrs7IZh3n+ikBjl/YcAn3jIp0LYT91pi5QlHqi/ooophEKKKKAM4tWzxHd/o2US/N0anOkXRDniLVfSK3A/oojT1TodCvZ7wVJsl5k1GqdarhffRN8BWsyKzjDXBZWc1xjJRcIv3nYhY19xYrn0zWG2KnA3tukkJkkc9Xdzl2PxP7q0TtylIs7dc4Vrpd3l7MMzAH4gH4Vk9rcuJEMilVaJXQn7UbFgrY8MlSfcQax/EYznHC6Ll/Q0tK4xeWNt3GrJuHgOXupI1q4k73EfUFdxxnapdUHzJ/A0zo5GceIwa+WekvJYavPH9dDAE5Zx9GKzSH5H8KzPDavzGnyW9VL2S14V4W+nuWlyLSNtrAHBncdUBHRF+0R1Ps+Bpm7UNNjWyhKIqdxPEIgoChVZhGygDou1icfojyrraXb2trDHG1vawoiost1uZ5Wxl2WFSh9o5bJbccklRU6+0ldStUSW4BCy7u9tDsDFAylSH37CCSCuSQVByOg140qFe1dCm7N0ssy5OGbhbZr+J+9jEknew45qiOQXQjrtwcr19k4z0qVps4ZSufZYcvQ/8AP7qc59V/k8RQhlMaFYzCkDmNQxA2/SGfnIAdxJznqypuyM10x13SrH+bWR+7x02CRgmPTaFql4hpcVqWPn3+I/TXZm4/aNI7Lr/Mc9uT+acOnok244+DrL7gQKd6znssjJuLx/AJBHn9LMzEfAMp/nCtGrb0bbog32MrUJK2SRLsl6n4VJrxCuABXuuyeWTisIKxLjPiae7uJI4ZnhtY2MZMR2yTspw5LjmsYIKgDrgk9RjZrxiEOOp5Cvzfo0qpaxsxwNgLE+ZPMn4nrVLXXTqqWzq3gsaeEZz9roiTBYrGu2MbAcZI5nkMDmc+HnmulvbImdq4J6nqx/WY8z8a7I+CCPeK7NesAegGc8h+HurzsrJs1FGKOFFTUuQxVWVcdMjlivUun+0QpGOvPqKVvx14J7exBqu1SHc8C4jG6VUEjsyd2x+owkQEp7WPawccqZjZjZg4B5c88gfTNUmoWYkR43HIgg+nkR7jg07TXRVil2IWwbi0aVw9rmo2rCHUbWWSLkEu4sTEf7ZYvaI/T2j1HVqfwc8xSn2X6813Yp3pzPATbzerR4w3PruUq2fMmm2vWLoYzCiiiunDMeHBnXtXPktuP90v91PVInCPPWtZP6VuP6jf3U906HQr2e8fRVkowAKg2y5YenOp9RsfoTqXqU3FfDUOoQdxcbtm9XBU4YFT4Eg9QSp9GPSsg7XLQRaioC7YzaRBMDCgRvKpA/VBXl4ZFbxSp2g8J/T4kMZVLiBu8hZs7T96OTHPY2BnHMFQfCkWQ3xcR8JbXkx7VNNu7OBbieFhEdoJJBMYLADeqnK5BOM+IAODyp07NU3wXUPLaLsSyDxaN4Y2CgeO5k2kHqu4V51SMSGS4tgbm6MhW+tCQJBbtFslg7tiGwpUMhwcsSRkMakdnPC11Y3c28h7WSFBHITtk9hiY1kQ8wwV2BPT2RVSFEa3uj8/7D3Y5LDPnFMjXIdYmVu+SItkyxvG0bFiit3ZGw5AOOf1uRzTFwlCILfZscd3GneTFWAldU2sURx3jBVVF3Ee0AoGcVeX17HChklkWONfrO7BVGTgZJ5deVVI4vsm5R3ds749lBMpLHwHs5PyB91WZWylBQxwhMaoxk5Z5Zn/ABTYy3Vo8lvJHNbRMGYRyiZ8gKJiAIlIYgd4wYk5L4B3VVcO8NzTKBboCrAflW5RKPAg9WwPsrzPLOBzDtpXEcEd9uuGihmulEYSPIj/ACLNzllmWMvIS+0YUeA51acCRBLeVFP5Nbu5WIDoqLcOAo9AQcVGdP4iSVjeF6B5nkpuC5fqTuG9DSzhESEsSS8kjfWkc4yxx06AAeAAHhVxAuWFc6lWa9T8KvPEY8FOPtS5JVFFFILJEvG5geVfnHiGDuJruxcYId2h8jHId8fXqBkA+7FfoiVskmkvtH4Us7qLv7mX6M8I9m5BA2gnkrA/WGTyHXJ5Hmcl1Csgl6rlfqLrt2Tb7mXTq1vBDdRqWs5xy65tpQSJIW/QDBtpPh8zwXVdvIjIYnHkOWcZ8sZ+XurrwZod80o2xXU1tIwYBx3dtNE8hWRpVY7QWQbhtyQdpHgat+Luya6i3ixxcQNzWJ2Cyxc88ixAZR78+nic+3SVylnv1+/vJdhdJIhWN4JEB6HAJHwqXDqGX5NkgY94/tql4Rkgaa2S5jeVZtqLGh2lnIXGSCPZ58+Y6jPLNNfHelRW8SGKCGB1uu6LQgqrq1u8hGTjcUZVG73jkdwFGWgTUpZ7lhahppENbk7Sp5gj5VwrzYKWCg8yf7a9Vm4SbRazlDJ2VXhi1GWH7FzAJBz/AM5AwBwPVH/qithrAeGrxV1OyYH2luDE3p30Dj8cj/kVv1em0Um6Y5+/tGVekrHgKKKKtCTMeCjnV9aP+tgHyWWnqkjgVf8ArDWW/wDqkHyV/wC+ngCnw6FefvEuzXkT51Iryi4AFQNY122tQDcTxQg9N7BS36o6n4UlvLHxWFgsaKzRe1Lv5MWaW7oCVCTz91PLjxSMKxQeW/mfIVdwdoNtjbcCSzc8sTjCE/ozKTGf2gfSpbJYzjgh5sM7c8lX2maEJYjdRJ/jEB370G2VowCHVXX2sqCXGD1XHia7cAcWxXGmxzyzKpiURTvIwXDoANzFvvcmz+l51Z6vrAWEG3KSzTZS3VSGV3I+sSOWxB7THwA8yAVSy7N4bOe2nCpMqA/Su8OE3hSwuVRjtG1tw2+AfI5jmq6McjKXLBw414ztDJDLFPZXKRMRJBMN65JGyWIgEllIKlkDkBuQPOrq+4whu7WRPpdvZSYDCRbpcggg7SPYlCnG0+yjYJxg1yvOE7R7hopPbiuSbmCLGEWRU23GxweXeK6NjHUFhzUYQtC0+FJGjneyWSIqEur+XvCYCoaAQ27uoyqnB5qFIxzIIEYywhjjl8j3w7frOhe2thGztumuJwZ1dgAhNvlgZAyr+cO0Y25DHcBWNpy215bJb3E73ctwskqbxsMOD3zSQxhY1TaMKdoO7bjODU/SovpVzGIruae2iVmmZR3UUjkBYoomiRAVX2mb2m+yM9acLDTYYQRDFHHuOW2KF3HzbA5n1NMhCUnubIWWQitqWX3JVWMS4AFQ7dMsPnU+mWP0E1L1CvMjYBNfSaznjXiae4i+i2dveIZ5I40ulT8n3RYGSRHUkqNvQkDkcil5S6jcZHOlPtS0tLjTpQ/IoVdG+62dm4+Y2s2fQ+HWvNzbDSmEwlkNi3szrNI0vcHH5OVC2WwzYRlGebqR0qrvOPLe+ilt4bS+uElRo96QgJ7QIzvdxtx1yaYrIyjkT5coywaBYWxjijjJB2IqZVdinaoHsrk7Ry6ZOPM1IrLonc2m6NLo6zAV3j25/aUdHO4Ri3lXOACBkk82Q1omjaitxBFOoIEiBtp6qT1VvVTkH1FUpRxyXU88GP6d2ezHWHVgY7a3LTJKV3KyyOSirk8mAJGfsmLPlXrtM4mS7uVigbdDApJcc1eRzg7T0IUKRkeLN5VtE0SuCrKGU9QwBB94NY32rWpjvlbGEeFdmBgfkyQVHuyD8aXdL2Hj77koR5ImldUzywOefDC16vY9rHOOeW9wyajo+RkdDXDV987JBH+duXWBPHAbkzHHgFySfCvPV1SstSXqaMpqMMsZuDez8ziw1JH2P37TyoxOHiEjdyVA5bguB6h+vLns9R9Ps1hijiQYSNFjUeSoAB+AqRXrUklhGM3l5CiiiunDOuBk/wAc1Y+d7j5IP76eLRMnPlSbwSv+MaofO/cfKOP++r3jK4kg026kiJWRYWYMOqcubD1Vct8KbnEROMzOGq649w8lrYv7anbPc4DR2/mq55PNjlt6LnLHkFaJBwgsRzBK0TkflLgos13K3m00+4Yx4bfdirbQNOht7eOK3A7pVG0jnuzz3kjqW6k+OasKpSm2XIxSFDVez+G5AE9zeSEEMGMiAhh0I2xgAj0FfG4E5YF/eEHqH7h8+/MFN7HAyeQHMk+FLercdWcHs94ZpSMiCBTLKeWear9Xw+sR1rsLLFxFv5EZ11vmaXzPvCfBVtYF2hDNI/1pH2g45eyqxqqqvIEhQM4Gc4FQpOLLRry4DzxiG1gEcjFxsLzvlk/SKiJRyzzdh1pW4gsJNVYNcW0NqgG0HCy3ZUE4Bk+rGPHGGIyakaTaPaGIGztrsQLshlG2G4Rck4IZSjNk/XBU82Pic2Pwl23c0yt+No3bFJfQgvxhDbW9orJPI1ncvtAjYSC2RJkjZw2Nu6NlXDYOAWx0zadmN3DlhM7i8uBuMMsbRqqo8rhIS6jft7xiTkn4CpetX9zfKIXiFtbkgygyCSWUAg937A2qhx7RySRy5ZNQ+I4TKncxtsnwZoH+68LIQc+HNgPcTVijSS2uUlh+hWv1sN6hF5Xq+xo9FVXC2sfSraOUja/NJU+5Ih2yL8GBx6EVbKMnFBMl2acs+dedU1GK3iead1jjQZZ2OAOeB7yTgADmSQBUlRgYqHrOkw3ULQTpvjbG5clehBBBUggggHINV28stRWFgz7V+LZr54rRbWa3tbqTujcynu3kRVZ5Fji+sA6qVDk9GPIHo/qoAwBgDkAOgpJ4l4C022ge4VZYJUZZEnjkeScyA4RU71m3FiQu3xyPeL7hWzuYoB9Mm76djvc4CqnsKNihfZwMHmAMkk450i0bWQO0fRJruz2W5XvY5EnVX+q/dknY3hz8jyJAzjrSJpou59Ga/n1C4UiKV1jiWOHmjOqDeqZ5lR0x1q5sxfaqtxNFeG2s5ZDFEqx7naKIsrOjbhsMhLZ5Z9kc8DnI7SLJLXQpoYgQiJFGo8cd9GCSfEnmT7zTa68LMhc7ecRZTafpvcaRDqaXEsV3II1luDI8i93NMIzvWViMKH3+GGXIOMitO0bTUtoI4EJKxqFBY5ZsdWY+JJyT6movCWlxvpNrBKgZHtIldD0O6Jdw+ZPOq+DgOWIBINTvY4hyWNu7l2jwVWdCQB0HkKjOOehOMsDBe3ccKGSV1jRebO5CqPeTWe8Y2s+qWkssELIsPt2hdSJpzgiQhDzVCv1ARliFOAMZsuGuFozPcvdNJdvBclIZLhzJtXuoXyEP5MMGYjIUdOXq70lpLgYuT812uoiPcH3l1UkxKCzDaCZMr9nbg5JxjBzWjdkOh9/O+ouPyaBobXPj4TSj8UBHhuq6u7ZYNYXeimDUbdreT2RzliBYbj+nGSuPHHpT3ZWiQxpFGoREUKqjoAowBUadLCEvMXU5ZbJrazvRRRVsSFFFFACTwFHmbUj4fyjL+EcP9tOpGeRpP7MucV4/39Rum/3mP7Kca62cSwKh4HSMk2lzc2YOT3UTq0IJOSVimV1X3LtFRn4f1RW/J6lG6f661UuPTMbKD8hTpRUcIllmTcUaHM00Vvc389xuV5Zo0At4e6HsqrLF7R3OeWWPKN6l6fp0UC7YY0jXyVQM+89SfU18iuO/ury46hpu4j/2dv7HL0MnfN/OqXWxpKlGtPHLMDXXSna454QUUUVbKJQXt/O121vFLbwlYkkUTqSZSxcELhhgLtHTJ514vjepJBJJa7ljZ972ziUMjRkckYK+d2w4APIfCpnEdpaPHuvFjKL9p+W3PgrDnz8h1pQ0K8ht5bhtNnLxfQriXujuKpJFtKnDgdc+PPrzwaztRKyuTe7jsa2ljTbFRcHnv/0ZNB4tgt9Q7vftiu8bldWjaGdQFDMsgBCyLtXOMZQHxNazZLk58PD41ku27kgTvktL9WVTtkTuW5gHII3qfgq00di13nTzbtyktZpIXGdw5sXXYcn2cMFH6pqtbvXMljJco8t4UJZwP1FFJvanrUkFosUBxcXcq2kR6bTLyZs9RgZAI6FgfCq5aI9pc/yjfGUc7OycpD5S3IBWSXyKxglVPmzEGrbiwv8AQbrugxk+jy7Aoyxbu227QOpz0Fd9B0mO0t4reIYSJQo9T9pjjxY5Y+pNT6rSll5HpYWDMuGu0Gwt7GGLMomhiSP6P3bCV3ACkJy2klsnr4+FcuMdUuL+ylthYSxmQLtZpoeRV1cZG7OOWPjTBxc2+9tozzEUUk5H6blY4z8F7751zrY0tPm17pGJrNS6bNsV+570rjKaKGKJtOuD3caplZYDnaoGR+UHlVgvHv3rC9Hu7hsfsz5/Cqyinfga+7Ef+nb2X9/9nKPtBtIHuXuBNbq8oePvIJAXHcQq2MKVzuVhjPhmpH/TCeUBre0CoRkPcShcg9CEhEmR72Fc2UEYIyD1B5ihECgAAAAYAAwAPIAUteG17syeScvFbNuIpJldrH065CCSW1Tu5UmjKQOWR42ypDNN71PLmGPnXa64/wBQtPaubWK4gH1pLUsjovm0chbPj0OPUVMopz0NWMR4Ex8RuTzJ5Gzhfia3v4RNbPuXoynk6H7rr4H8D4E1cVib2LaddDULMER5xd269HjP1nRfvL9bHp7wdntrhZEV0YMjqGVlOQysMggjqCKzLapVywzYpujbHdE60UUUscJPZE26wZ/v3Nw3zmanakXsS56Pbn7zTE/08lO8sqrzZgo9Tj99AHuoOuagLe2mnPSKJ5PfsUtj8K4XXE1nH+cu7ZP1pkX97Ul9o/GthJYyQR3kDtK0cZCOGwjSoJT7PgE3UIG8EPhu1MVrAjfWEalvVmG5yfUsSasaV5u0LT1/z+f1Y3/9OKiydpliOhlb3R/3kVuK6qKxuR5t0XSbe18/AcqKUYOPEkGYrO+kz0Kwgg/JjXdeIL5/zWkXh9ZAYh/WSuPVVL1OrR3v+kuNNQTXsu9QVtkjEeeYEku5nYD7wUIAeo3N5mvHE3Dc01wLi3kjV2ga1kWVWZe7diSy7CDvGT15Hl0qJ2cXDytfSSp3chudjpndsMcaqVz446fCmTXOH3nhM0VxNBJEDt7tsKTjPtocqw6dR8ayLZ75uRvUV+XWoi5qfAExtBFaXcuVQBo3J2OQuDzH5RATzwrFfDFNPA/E9oNtj3AsLhRn6KwADcslonXlIOR5/WO08uWaXuFOJ5WW2W8CJLcRiSCWM+xJyyVI6pKB1XofDyqb2p6RHeabNKyDvbdTIrAc8DmfgQCCPj4DEG2+oxRS6Ie73XbWH87cwR/ryon8RrOO1Piewnt42gvrc3NtMlzAATIrNH9glAeR+HMDJAyaRNLg4ZQAyyXkjYG5XBABxzA7tV5Z9a0rgL+QJWAsY7fvV6LKp74eqmbLH3qTXDpF03tfsyq/SkmtJCoba8bMpDDIZCoyVPgSoq6g7R9LcZF5EP1gyfxKKcbuyjlG2WNJB5OoYfIiqg8F6d1+gWf/AOPH/wCml+Wie9iKdZgutSneCVJVW2gTcpyMiSdiP6w+dWlReO9KhsJ7W7hijhgINrP3ahEUOd0TkKAAA4ILH7wrpcXccYy8iIPNmCj5k1taKS8rHY8/4hCXnbu52oqCdZt8bvpEO3OM94mM+Wc1zh4gtXYIlxCzE4CrIrEn0ANWt8e5S2S7MsqKKKkRCiiigCssbt/pNxE5yFEckfIDCyKVI5dcOjHn96pGi64NMkEcnKwlf2W8LWRjnB8oXJJz0ViegPKuu7hIr5WdlVWtX3MxAA7qVCMk8gPbeqTWuLkuElt7O2kvTsbvNqN3Srg5JIGT05Yxnlg5qnfscGpvldDQ0vmRsTrWU0sm9A19pN7J9MuLfTokuLhJwQGiKHcqRkDYgf7QHUeWcDkBTlWSbhlkfY0BuX+UbtYtzFIozsRAzFgoBYjlnrgZOT416g7C9PBy8l1IfHdIgz+zGD+NajRQAgw9jmkr1t2b9aaT/hYVPj7OtJhXJtIAqjm0hLAe8yMfxpvrHtStzrFxNLcs/wBBt5XiggQkCUx5V5X282ychcYOOXnuAL2fWuHbX/5eCP8ARRJKfnEjGuQ7WtMU4top5j92C3wfk22jRNHsAu62htyOm9VVjkdQWOWyPInNXagAcuQ9OVAFR/hFu5P8n0i4IPjPItv8cMDmvf8ALesSHlHY26/pGSdx+ztX8a7SazACR3yFh1VW3t+yuT+FcBryH6kVy/ut5VHwMiqD86AKfs6B2XhZlaQ305kKjA3ZUEhcnAOMgetPdpIO6mDHC7Tknp0P/PwrMr7RGedp7a11C2kc5do54IVc+bqZH9T06knqa4y8K30uRK7uh5FJr5yhB+8kEC5926gCr0DRYG0NrgRotxEskiThQH3QyM6EH+aFrYo7TvrO4VsYlhZCP1o2B/ipMbh25kgNtJPbxQFO7MdvARhT4K0khx78V3k0zUGjaE3saxsNrSLARMy9Dn8psDEfaA8c4oAicJXVqmnWrzm3j/IqCZCi5xy+17qj6/e6S6gygciCs0UMgKHPIrLEnI5APXw6UzaRodvbIqQxIu0Abgqh2wAMswGSx8TVdxu35KAZ5m6iA9cbmP4KT8KAKbSeKb6HnZXUWrQDrFIwF2g9/Jm95BPpTNo3a9YyHu7nvLOUcikynAP6wHIerBaU77h+3lO5ogHzkSJ7Dg+B3Lg5rxcWlxsCFobxB0S9jDtj0lXnn1INAGuia1voHQPDcwuCrBWV1I96nkfxBFLdt2SaShB+i7iPvyyMPiC+D8RWWxabYvcRxyQz6XcucRywyb4mOcDBzkZJHIBeo5+b7w7xFfWN7Fp2pMsyS5W3u+hYgclfPUnkvPnlhzbPIAgcdcL2aX1hDDaQIuJpZtsYGVRVVA2B7Q3t4+VWsUKr9VVX3AD91fOJfa1hj4R2MYHoZJ5SfnsX5V0rW0UUq8mF4jNu3HZBRRRVwoBRRRQBRroFvf6mI7lQ8cFsHCbiuXklOM7SCQFQ8vWtKsLGKBBHDGkSDoqKFX5DxrP9B4VW/S8uAzRTi622twv1ozbIEBHmhcyhl6H5ENvCmstcRMsoCXMDmG4QdBIv2lz9hhhlPkceBrzmrblY5HqtHHbVGPwIWky/yfefRjytLtme2PhFOctJD5BX5ug5c9wHhTtShx/p3f6fcKMh1jMsbA4ZZIhvQqRzByuMjzNUuj9pxaCFpLaVnaNC7KMKWKgsVHkTnFRhLKGTWGaTRRRUyJWcT3xgs7mYdYoJJB71RiPxApG4Bte7061XziVz75PbP8VMXalLt0m9P+pK/tEL/bUDRxi3hH+qj/gFAETU+HY5m7xS8M/hNCdjnHQOOjj0YH4VR3V7qFqMXECX8I6yQqFlGPFoTkE/q0513S4HR13Dz6MPj4/GgBW0TjWyuMKkyo/TupPybA+QDcif1SaYqg63wjY3n51ELHluYbH/AKROfw6Uur2ZXEP+Q6hPEPBGZZYx6BcqPmDQA4UUrJwzrgGDfQEfeMKZ/divJ4S1E/ntVbHlDHEh+anP4UANRqpv+J7OHlLcwqR9neC37K5P4VTxdnFs5xc3F1cf7aZmHyUA1d2PBOmw42QxEjoTFvP7UhJoAoX7SLRuVulxdN5QwsfnuxVbq+o6hdtCY9MkVYnMg72ZELExug3KwG3G4nqegrTYhAgwFcjy5KPktdRfqv1YlHqeZoAzSLQ9ZlxtS0iHqXkI/ZG2p0XZlqMv5/UtinqsUQU/BlYfjT4+qyHxA9w/vzUaS4durE/Hl8qAKvh7swsbaVZCz3E68w8r7mBHjt6fHGR51V9sQ/xnSv8AxsP8dMqOQcjkR0NLnagO8u9Ix43sB/rZP4UASNdH/W0/ra25/wB5cCvdHFKbdWB/0lkoHvinfP8A5q0Vs6N/lI8/r1+e/l/gKKKKslMKi6peCGGWU9I0Z8ee0E4+PSpVVHE0XerDb4z9IuYYSP0TIHk+GxGqFktsGxlUN81Hux74I0/6Lp1uj8mWISSk/ffMkpP85mqq4G0/2HvXH5e+Kzv+ghH5CMD9FCM+JJPpV9xfOY7C7cdUtpmH82JjXHQP8lt8dO5jx/RrXnLXwerrXJC44vxBp91ITgiF1X9Z12IPizKPjVloWgxw20EJUExxRxkkcyUQKT+FKPH1x313ptgp/PXAnlHnHb+3tPoxB/YrRqK1wE3yFFFFMICr2p2rSaTeKoye63fBGDt+Cmq/RJQ1vAynKtFGQfQoMU8sM8jzFZ5qvD17Zc9PSO5tski1dtksWTnbDIeRTrhW5joM9AAW9FKdvx7bhu7ukmspfuXCFQfUNjGPU4pls7tJUDxOroRkMpBH4UAd6+V9ooA+Yr7RRQAUUUUAFFU+ocUWcGRLcxKR9kMGb9lcn8KW73tVs1O2JJpmPTaoQH9s7v6tAD5RWeQ8UavdZFpppUfelDY59OchjX99To+FNfly0t5DbrjO1MFh6AJH/wAdADoaVtU1SG71LT7aFllkiuBM+z2ljWKJ/rMOQOce448xS3wTwkNRvLyG8u7i4itWQcnZVkZi+4EMWwAUI9kgnGcitp0TQba0TZbQxxL47Rgtj7zdWPqSaAFrjyLF3ZSeazwe8ssco/CJqhVadpp2wW0v+ju4ifQSB4Sf95VXWroXmDXxMTxKOLE+6CiiirpnBUFTnU9NT/WTuf5ls+D82FTqqbm4WHUtNnkZUiVriN2Y4Ud5ASpJPIDKVX1X8plrRfz45++DQ+MMfQLzd9X6NNn3d02ap+z1idMss9fo8fyCgD8MUocW8QXWsr9E0yJxZu4Sa9YbVYA+0IwxBKDxxzbpgDrpVvAsUaogwkahVA8FUYAAHoKwLX6Hpq0K3DNqJ9ZvrphkW6R2cRznnt7ybl4EFgPifOn2kDsavUntrudMjvr+eVg31l37CoPqF20/0xLCIPqFFFFdOBRRRQBHvrGKZCk0aSIequodT8GGKyPj/s07h/pmnLKiD8/BbOUkAH24euceKeOOWK2SigDCtPbUGhE9jqEd5F92eMB19HIy24epHyr2vFuqR8pLKGX9KN9v4FmP4U78T8Akytd6dILW6PN1x+QuPSVR0J+8B4nxOQnS8Qqknc6hC1jcebAm3l82SQcgPXmB55oA5f4QLzp/Jb5/2jY/8r+2ux17WZPzenxxesrg4+bqfwqz7s7QwwynoykMp9zLkGrjTNRBAVjgjkCfH/3oAVP5M1yb85d29uPKJdx/gz/Wrz/g1Mv+V39zP5gHC/KQv/ZWgUUAKth2d6fF/mN5/wBYzOP2Sdv4Uw2dhFEMRRxxjyRAg/qipNQtQ1WCAZmmji/XcL8gTk0AMmgr9c+4fv8A/aqrtD4lWzs5nBG4LgfrtyRfmQT6A0m6t2v28YENlHJO55DAKhj7yNx/mqfeK5cNcG3upTpdasNkCHdHakY3Hw3J1C+e/wBo9CAKAGHsU4ea1sO8lB725bvm3fWC4xGG9SMv/PrQaKKAEvtfYfyY6/aaa3VPVvpEZx8gflUA1E7SL3v9RsbIYKw7r2UeRUFYfjuLcv0hUqtPQR9lsxvE5JzjHt9Qoooq+ZgVQ8caR9KspYwMuB3iee5OeB6kZX+dV9RXJRUotMlCThJSXodOEeLrA2dsIj3UexY9u1zHCw5d3LKRtViehdgWyDz3c7+81hEnt4QVZpmcYDDcoSJn34+77IUnzday6C4Ok3buy79NuzidMblhduW4r02nPPzBx1Vcumq3djpUPe29vCJZ8JBHCqhrh2xsUFR9TJBz0GRjmQD5q2l1z2s9ZTdG2ClE7cFRIup6sIk2putixAwplaN2lx4Z5qTjxPPrTxVLwlo5tbcLIQ00jNNcOPtyyHLkeg5KP0UWrqprhHGFFFFdOBRRRQAUUUUAFRdS02G4jMc8SSoequoYe/B8fWpVFAGbX3ZFCrF7C6uLJjz2oxeP4qSGPxYj0qvfhfX4fqXNpcjwMi7G+QQfxGtZr4GByMjl19KAMM4k1jW7JY2uI7RRJIIkKgtliCQD7fIcjzrjJfa2/LvbaL1VRn8Vemft5k/J2C+d2p+S4/4q5IuWA8yB+NAChrOj34iaW61CXYEZ9qZUNgZ+yyjy6r41d9mXZZb3Fql3eq7NKSyIHKDu/ssxXDEtzbr0K+Oam9paF4I4FOGnkjgX/wC5Ig/cDWtWtusaLGgwqKEUDwCjAHyFAFfovDlpaD/FreKLwLKoDH9ZvrH4mrWiigAooqPqF4sMUkrnCRo0jHyVQSfwFAGE6vrb2esX5niM5d1zJAdxjjK/kkKkDntC559R40wabxZZz/UnQN02ue7bPlh8Z+FJOjyvKJLmT85cSNM3puPsgegHT0NSbi0jf66K36yg/vqrHxx0Tde3KRy3wiF635w2aOpzzHMelfcVli6HCDlFZCfuO6/gDivR0lT1knPoZn/vq2v4jpxzFlN+AWek1+xpV1dxxjdI6IPN2Cj5k0salx5ACUtla6k8k5Rj9ZyMY92feKWYtAtwc92GPmxL/wARIqwjjCjCgAeQGB+FVr/4jysVR/cfT4DFPNks/oUnEq3M8Ly3MuWUbkhTlEmCM8j9Y4zzOevjWocABtVnh1GZNsVrEsUC4wGnKj6RKB91T7C9RkZ5FaRdQi3RSL5ow+amtN7C5c6PAPutKP8Aeuf7aTotRO9SlY8vJduphViMFhD/AEUUVeEBRRRQAUUUUAFFFFABRRRQBlHadxPdNeppts5t1ZBJLMv5wqQx2ofsjC9RzJI6AHK7/g4hXDw3kkcv394BJPUkgBvlirvtm094Lq11NFLRqO4nx4AlthPv3uM+YQeNebW5SRA6MGVhkEdP+fSgBcn4VummhNzfG5SFtyhmZyMEHA3McZKrn3U22q5dR+kP31yqZpYAfeeiAk/uA/58qAIGtSCXV9NgPhMZfjDGzr+OflWvVgXCd2briOJl5rCJMkdMLFIGP9I+PlW+0AFFFFABSJ2yXpXT+4UkPdSJBkdQvN5D7tikfzqe6xXj7VvpWoOFOY7UGBfIyNgzn4YRPerUnUW+VW5DKob5JFGiAAADAAwB5AdK+0UV5U1wooooAKKK8QyhwGU5B6Hz54yPT18a7h4yB7IzWg9goxpKZ/0sv8VZ+K0rsWi26YnrNP8AhMw/srX8Kfvr9PqUtZ6D1RRRWwUQooooAKKKKACiiigAooooA5XVskiNHIqujAqysMqwPUEHqKy3VuyJ4naTS7owZ59xLlo8+jczj9ZWPrRRQBSz6NrsP1ra3mUfaR1X+KRf4aiXEGtTr3SWaxk8twljyAepGZOR9eZoooAe+yvs8/k1XlmZXuZFC+zzWNM52qSASScEnp7KgdMnQaKKACiiigCk401z6FZTXAGWVcIPN3ISMH03EZ9M1h9lAUQKSWbqzHmWZjlmOfMkmvlFZHisniMfTku6NLlneiiisYvBX2vlFAFSHNyxA5QKSreBkYdV9EHj51bAUUVY1Psz2LohdXMdz6s+1qfZIuNNj/2tx/8A0y0UVe8K96RX1nRDjRRRW0U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5580112" y="1412776"/>
            <a:ext cx="1080120" cy="43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112" y="2069559"/>
            <a:ext cx="1080120" cy="423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Pick Brush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2717631"/>
            <a:ext cx="1080120" cy="423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Rinse Brush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3365703"/>
            <a:ext cx="1080120" cy="423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Apply Paste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0112" y="4013775"/>
            <a:ext cx="1080120" cy="423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Brush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0112" y="4653136"/>
            <a:ext cx="1080120" cy="423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Rinse Mouth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112" y="5309919"/>
            <a:ext cx="1080120" cy="423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Rinse Brush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580112" y="5949280"/>
            <a:ext cx="1080120" cy="43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Stop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6120172" y="1844824"/>
            <a:ext cx="0" cy="224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56176" y="2484185"/>
            <a:ext cx="0" cy="224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56176" y="3132257"/>
            <a:ext cx="0" cy="224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56176" y="3780329"/>
            <a:ext cx="0" cy="224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56176" y="4428401"/>
            <a:ext cx="0" cy="224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56176" y="5076473"/>
            <a:ext cx="0" cy="224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56176" y="5733256"/>
            <a:ext cx="0" cy="224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8" descr="http://www.drueckert.com/wp-content/uploads/Oral-Hygine-Brush-Tee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803" y="4019493"/>
            <a:ext cx="2033743" cy="25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79512" y="6520259"/>
            <a:ext cx="512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042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PU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878</Words>
  <Application>Microsoft Office PowerPoint</Application>
  <PresentationFormat>On-screen Show (4:3)</PresentationFormat>
  <Paragraphs>214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LPU1_theme</vt:lpstr>
      <vt:lpstr>Slide 1</vt:lpstr>
      <vt:lpstr>Course Details</vt:lpstr>
      <vt:lpstr>Reference Books </vt:lpstr>
      <vt:lpstr>Syllabus and Instruction Plan(IP)</vt:lpstr>
      <vt:lpstr>Course Assessment Model </vt:lpstr>
      <vt:lpstr>Academic Task</vt:lpstr>
      <vt:lpstr>Mode of Conduct</vt:lpstr>
      <vt:lpstr>Daily routine</vt:lpstr>
      <vt:lpstr>Daily routine</vt:lpstr>
      <vt:lpstr>Daily routine</vt:lpstr>
      <vt:lpstr>Daily routine</vt:lpstr>
      <vt:lpstr>So what does this mean?</vt:lpstr>
      <vt:lpstr>What next?</vt:lpstr>
      <vt:lpstr>What next?</vt:lpstr>
      <vt:lpstr>Diving deeper…</vt:lpstr>
      <vt:lpstr>WHY C???????????????</vt:lpstr>
      <vt:lpstr>The hitch...............</vt:lpstr>
      <vt:lpstr>Lets take you close to the reality</vt:lpstr>
      <vt:lpstr>Let’s Explore more</vt:lpstr>
      <vt:lpstr>Contd.....</vt:lpstr>
      <vt:lpstr>Contd.....</vt:lpstr>
      <vt:lpstr>Contd.....</vt:lpstr>
      <vt:lpstr>MNCs </vt:lpstr>
      <vt:lpstr> Here are the Answers of Questions</vt:lpstr>
      <vt:lpstr>History of C</vt:lpstr>
      <vt:lpstr>History continued...</vt:lpstr>
      <vt:lpstr>Why “C” name was given???</vt:lpstr>
      <vt:lpstr>Evolution of C...</vt:lpstr>
      <vt:lpstr>Language Developers</vt:lpstr>
      <vt:lpstr>Features of C Language</vt:lpstr>
      <vt:lpstr>It can be defined in following ways: </vt:lpstr>
      <vt:lpstr>Course Contents</vt:lpstr>
      <vt:lpstr>Tools</vt:lpstr>
      <vt:lpstr>Slide 34</vt:lpstr>
      <vt:lpstr>Slide 35</vt:lpstr>
      <vt:lpstr>Slide 36</vt:lpstr>
      <vt:lpstr>Slide 37</vt:lpstr>
      <vt:lpstr>Slide 38</vt:lpstr>
      <vt:lpstr>Slide 39</vt:lpstr>
      <vt:lpstr>MCQ</vt:lpstr>
      <vt:lpstr>MCQ 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Shilpa</dc:creator>
  <cp:lastModifiedBy>10</cp:lastModifiedBy>
  <cp:revision>46</cp:revision>
  <dcterms:created xsi:type="dcterms:W3CDTF">2017-07-29T04:29:21Z</dcterms:created>
  <dcterms:modified xsi:type="dcterms:W3CDTF">2020-10-04T17:27:40Z</dcterms:modified>
</cp:coreProperties>
</file>